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8" r:id="rId2"/>
    <p:sldId id="260" r:id="rId3"/>
    <p:sldId id="259" r:id="rId4"/>
    <p:sldId id="262" r:id="rId5"/>
    <p:sldId id="263" r:id="rId6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1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90BA0-2AFD-5047-BF14-71D3731D891B}" type="datetimeFigureOut">
              <a:rPr lang="en-US" smtClean="0"/>
              <a:t>2/1/21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20525-9A5E-1240-8AD0-55DA5E6AB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5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0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85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59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78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32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17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4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86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83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99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6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13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61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2E48-BDF4-4F49-8C53-48954F9393BD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6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3D26D13-9B7B-1B4B-823E-6F53C593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5414" y="2200995"/>
            <a:ext cx="5291667" cy="3479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84F05F-2CFC-2E42-B55F-9B9F8CC8CD9C}"/>
              </a:ext>
            </a:extLst>
          </p:cNvPr>
          <p:cNvSpPr txBox="1"/>
          <p:nvPr/>
        </p:nvSpPr>
        <p:spPr>
          <a:xfrm>
            <a:off x="-1034142" y="740588"/>
            <a:ext cx="5932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~4000 cells/mm^2 (MIN6)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~520,000 cells/cm^2 in hydrogel microwell arrays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[Ca2+] readout using Fluor4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25027-C8F1-C24B-81FE-0E585F95371E}"/>
              </a:ext>
            </a:extLst>
          </p:cNvPr>
          <p:cNvSpPr txBox="1"/>
          <p:nvPr/>
        </p:nvSpPr>
        <p:spPr>
          <a:xfrm>
            <a:off x="1317174" y="6582882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F82345-B16B-F943-9945-0673283DB167}"/>
              </a:ext>
            </a:extLst>
          </p:cNvPr>
          <p:cNvSpPr txBox="1"/>
          <p:nvPr/>
        </p:nvSpPr>
        <p:spPr>
          <a:xfrm>
            <a:off x="-1116848" y="464819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CCA25C-EBE1-0848-A4B3-69D82DBDA541}"/>
              </a:ext>
            </a:extLst>
          </p:cNvPr>
          <p:cNvSpPr txBox="1"/>
          <p:nvPr/>
        </p:nvSpPr>
        <p:spPr>
          <a:xfrm>
            <a:off x="-1116848" y="274358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CA246-D0F7-8A42-B96D-4CC8425FD6BA}"/>
              </a:ext>
            </a:extLst>
          </p:cNvPr>
          <p:cNvSpPr txBox="1"/>
          <p:nvPr/>
        </p:nvSpPr>
        <p:spPr>
          <a:xfrm>
            <a:off x="1196658" y="68331"/>
            <a:ext cx="7358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Dimension and size dependence of [Ca2+] synchronization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85BF1-5B42-0D49-8CD5-3E2DB350FC75}"/>
              </a:ext>
            </a:extLst>
          </p:cNvPr>
          <p:cNvSpPr txBox="1"/>
          <p:nvPr/>
        </p:nvSpPr>
        <p:spPr>
          <a:xfrm>
            <a:off x="4799711" y="4558741"/>
            <a:ext cx="3830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High-glucose + TEA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~5 cell synchronization radius in 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Synchronization is scale-dependent </a:t>
            </a:r>
          </a:p>
          <a:p>
            <a:r>
              <a:rPr lang="en-US" dirty="0"/>
              <a:t>      in 2D but not in 3D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27E25F9-2A54-8C47-9CD7-8C62BFCF1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889"/>
          <a:stretch/>
        </p:blipFill>
        <p:spPr>
          <a:xfrm>
            <a:off x="5124655" y="710127"/>
            <a:ext cx="4928661" cy="360692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A3FF08A-408A-5340-85F6-12F2863E52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1" t="61175" r="62618" b="7990"/>
          <a:stretch/>
        </p:blipFill>
        <p:spPr>
          <a:xfrm>
            <a:off x="8630696" y="4360733"/>
            <a:ext cx="1852247" cy="2137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9715E-B816-8A43-A21F-FD820883DBAA}"/>
              </a:ext>
            </a:extLst>
          </p:cNvPr>
          <p:cNvSpPr txBox="1"/>
          <p:nvPr/>
        </p:nvSpPr>
        <p:spPr>
          <a:xfrm>
            <a:off x="5487681" y="699633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50um</a:t>
            </a:r>
          </a:p>
        </p:txBody>
      </p:sp>
    </p:spTree>
    <p:extLst>
      <p:ext uri="{BB962C8B-B14F-4D97-AF65-F5344CB8AC3E}">
        <p14:creationId xmlns:p14="http://schemas.microsoft.com/office/powerpoint/2010/main" val="917432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D07969A-1BF6-484D-875B-1D4FD9313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94"/>
          <a:stretch/>
        </p:blipFill>
        <p:spPr>
          <a:xfrm>
            <a:off x="-467425" y="1926773"/>
            <a:ext cx="4941455" cy="3374571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4482FE2-C9EF-0247-8A0F-1D227B9A5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30"/>
          <a:stretch/>
        </p:blipFill>
        <p:spPr>
          <a:xfrm>
            <a:off x="4071256" y="2068287"/>
            <a:ext cx="4941455" cy="3516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7EEC1D-0831-9C4A-A09B-9B36E4BF4A86}"/>
              </a:ext>
            </a:extLst>
          </p:cNvPr>
          <p:cNvSpPr txBox="1"/>
          <p:nvPr/>
        </p:nvSpPr>
        <p:spPr>
          <a:xfrm>
            <a:off x="1317174" y="6582882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36896-DF86-864A-B9E4-B8F7C82E646B}"/>
              </a:ext>
            </a:extLst>
          </p:cNvPr>
          <p:cNvSpPr txBox="1"/>
          <p:nvPr/>
        </p:nvSpPr>
        <p:spPr>
          <a:xfrm>
            <a:off x="2571869" y="113400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Coupled-resistor network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AF801-BBBC-1840-BF7E-8EFFF48DC189}"/>
              </a:ext>
            </a:extLst>
          </p:cNvPr>
          <p:cNvSpPr txBox="1"/>
          <p:nvPr/>
        </p:nvSpPr>
        <p:spPr>
          <a:xfrm>
            <a:off x="5214788" y="159989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52BEF9-A613-6D4C-9842-8F4D7A0F3536}"/>
              </a:ext>
            </a:extLst>
          </p:cNvPr>
          <p:cNvSpPr txBox="1"/>
          <p:nvPr/>
        </p:nvSpPr>
        <p:spPr>
          <a:xfrm>
            <a:off x="7601429" y="155666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D2E8D-F446-AF46-9709-FBDD63980F2B}"/>
              </a:ext>
            </a:extLst>
          </p:cNvPr>
          <p:cNvSpPr txBox="1"/>
          <p:nvPr/>
        </p:nvSpPr>
        <p:spPr>
          <a:xfrm>
            <a:off x="2571869" y="15668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p&gt;0.5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93BCB-BBC0-0E4B-BE5F-3D4928EF947C}"/>
              </a:ext>
            </a:extLst>
          </p:cNvPr>
          <p:cNvSpPr txBox="1"/>
          <p:nvPr/>
        </p:nvSpPr>
        <p:spPr>
          <a:xfrm>
            <a:off x="537662" y="15668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p&lt;0.5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7605C1-21A4-F147-B2B8-58ACE8F6D2EE}"/>
              </a:ext>
            </a:extLst>
          </p:cNvPr>
          <p:cNvSpPr txBox="1"/>
          <p:nvPr/>
        </p:nvSpPr>
        <p:spPr>
          <a:xfrm>
            <a:off x="-859634" y="254954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21C8E-5DBA-104C-8126-5E1DA3CB2B1C}"/>
              </a:ext>
            </a:extLst>
          </p:cNvPr>
          <p:cNvSpPr txBox="1"/>
          <p:nvPr/>
        </p:nvSpPr>
        <p:spPr>
          <a:xfrm>
            <a:off x="-859634" y="424470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03A44-DD99-144F-8A09-317ACFBC3E5D}"/>
              </a:ext>
            </a:extLst>
          </p:cNvPr>
          <p:cNvSpPr txBox="1"/>
          <p:nvPr/>
        </p:nvSpPr>
        <p:spPr>
          <a:xfrm>
            <a:off x="8838709" y="4417368"/>
            <a:ext cx="1652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Suppression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(low glucose)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870478-CBD4-F946-B572-79070B9C1BCD}"/>
              </a:ext>
            </a:extLst>
          </p:cNvPr>
          <p:cNvSpPr txBox="1"/>
          <p:nvPr/>
        </p:nvSpPr>
        <p:spPr>
          <a:xfrm>
            <a:off x="8752115" y="2559651"/>
            <a:ext cx="182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Synchronization (high glucose)</a:t>
            </a:r>
          </a:p>
        </p:txBody>
      </p:sp>
    </p:spTree>
    <p:extLst>
      <p:ext uri="{BB962C8B-B14F-4D97-AF65-F5344CB8AC3E}">
        <p14:creationId xmlns:p14="http://schemas.microsoft.com/office/powerpoint/2010/main" val="1247444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0A2FF90-F82C-B642-921A-BD15715BC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847" y="643466"/>
            <a:ext cx="5613165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251F2-C9BE-7A43-98C5-F4ECA91BA057}"/>
              </a:ext>
            </a:extLst>
          </p:cNvPr>
          <p:cNvSpPr txBox="1"/>
          <p:nvPr/>
        </p:nvSpPr>
        <p:spPr>
          <a:xfrm>
            <a:off x="973535" y="6583865"/>
            <a:ext cx="889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1B027-427E-5F46-8AFD-CCAA1040076C}"/>
              </a:ext>
            </a:extLst>
          </p:cNvPr>
          <p:cNvSpPr txBox="1"/>
          <p:nvPr/>
        </p:nvSpPr>
        <p:spPr>
          <a:xfrm>
            <a:off x="2373086" y="163285"/>
            <a:ext cx="4591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Wave velocity under 2D/3D coupling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43070-B77F-DB4E-914A-90ACFD3C9B01}"/>
              </a:ext>
            </a:extLst>
          </p:cNvPr>
          <p:cNvSpPr txBox="1"/>
          <p:nvPr/>
        </p:nvSpPr>
        <p:spPr>
          <a:xfrm>
            <a:off x="1169155" y="240613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EFDBBC-85F2-6640-8439-634EDD0E71CD}"/>
              </a:ext>
            </a:extLst>
          </p:cNvPr>
          <p:cNvCxnSpPr/>
          <p:nvPr/>
        </p:nvCxnSpPr>
        <p:spPr>
          <a:xfrm flipV="1">
            <a:off x="1752602" y="1730829"/>
            <a:ext cx="794656" cy="675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7158C5-2231-A146-B652-90C6EE2A063B}"/>
              </a:ext>
            </a:extLst>
          </p:cNvPr>
          <p:cNvCxnSpPr>
            <a:endCxn id="5" idx="1"/>
          </p:cNvCxnSpPr>
          <p:nvPr/>
        </p:nvCxnSpPr>
        <p:spPr>
          <a:xfrm>
            <a:off x="1648774" y="2775467"/>
            <a:ext cx="552073" cy="65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3C50B0-D116-6C44-9357-B42C8C3ACE02}"/>
              </a:ext>
            </a:extLst>
          </p:cNvPr>
          <p:cNvSpPr txBox="1"/>
          <p:nvPr/>
        </p:nvSpPr>
        <p:spPr>
          <a:xfrm>
            <a:off x="1408965" y="519068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P&lt;0.001</a:t>
            </a:r>
          </a:p>
        </p:txBody>
      </p:sp>
    </p:spTree>
    <p:extLst>
      <p:ext uri="{BB962C8B-B14F-4D97-AF65-F5344CB8AC3E}">
        <p14:creationId xmlns:p14="http://schemas.microsoft.com/office/powerpoint/2010/main" val="429489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5FE6B9D-7DE1-FC42-AE19-71DBEBCB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488" y="3185453"/>
            <a:ext cx="3620137" cy="3342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1A46D-3E16-484B-8BD2-9E1D8A8253D3}"/>
              </a:ext>
            </a:extLst>
          </p:cNvPr>
          <p:cNvSpPr txBox="1"/>
          <p:nvPr/>
        </p:nvSpPr>
        <p:spPr>
          <a:xfrm>
            <a:off x="477853" y="319148"/>
            <a:ext cx="42822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Interesting points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Low-pass frequency response of beta cells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Only small populations of cells (pacemakers) sense glucose stimulus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Unknown degree of randomness and strength of coupling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Entrainment of cells to glucose stimulus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85E7C-EE4B-154C-9B5C-4BE557DDD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9" r="47300"/>
          <a:stretch/>
        </p:blipFill>
        <p:spPr>
          <a:xfrm>
            <a:off x="5306715" y="172128"/>
            <a:ext cx="3235880" cy="3191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DF2875-890F-9C4C-A63B-9E57E7186C60}"/>
              </a:ext>
            </a:extLst>
          </p:cNvPr>
          <p:cNvSpPr txBox="1"/>
          <p:nvPr/>
        </p:nvSpPr>
        <p:spPr>
          <a:xfrm>
            <a:off x="1165269" y="6571995"/>
            <a:ext cx="817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Quantifying granule transport and controlling calcium oscillations in insulin-secreting beta cells.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3198195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665558-0903-E64E-AC16-FD9CD5669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5" r="4145"/>
          <a:stretch/>
        </p:blipFill>
        <p:spPr>
          <a:xfrm>
            <a:off x="131347" y="2155372"/>
            <a:ext cx="3950079" cy="1550506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2580C7-D26C-E54E-B43B-3D013DDEA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757" y="249754"/>
            <a:ext cx="5419896" cy="642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B9383C-0750-4D4D-954A-6A722F05AE06}"/>
              </a:ext>
            </a:extLst>
          </p:cNvPr>
          <p:cNvSpPr txBox="1"/>
          <p:nvPr/>
        </p:nvSpPr>
        <p:spPr>
          <a:xfrm>
            <a:off x="296405" y="249754"/>
            <a:ext cx="3296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Coupled phantom burster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B6C0DA-67C1-884C-B0A4-7D65C5F63724}"/>
              </a:ext>
            </a:extLst>
          </p:cNvPr>
          <p:cNvCxnSpPr/>
          <p:nvPr/>
        </p:nvCxnSpPr>
        <p:spPr>
          <a:xfrm flipV="1">
            <a:off x="1923020" y="3679369"/>
            <a:ext cx="0" cy="39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3E18AD-2390-CC4A-AE18-73E0F0AEF92E}"/>
              </a:ext>
            </a:extLst>
          </p:cNvPr>
          <p:cNvSpPr txBox="1"/>
          <p:nvPr/>
        </p:nvSpPr>
        <p:spPr>
          <a:xfrm>
            <a:off x="866181" y="4076006"/>
            <a:ext cx="2224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is this distributed?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F0C01-BA9D-0040-8367-86FF4A61174C}"/>
              </a:ext>
            </a:extLst>
          </p:cNvPr>
          <p:cNvSpPr txBox="1"/>
          <p:nvPr/>
        </p:nvSpPr>
        <p:spPr>
          <a:xfrm>
            <a:off x="2917372" y="6618515"/>
            <a:ext cx="6340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Gap junction coupling and calcium waves in the pancreatic islet</a:t>
            </a:r>
            <a:r>
              <a:rPr lang="en-US" sz="1400"/>
              <a:t>. </a:t>
            </a:r>
            <a:r>
              <a:rPr lang="en-US" sz="1400" b="1"/>
              <a:t>Biophysical </a:t>
            </a:r>
            <a:r>
              <a:rPr lang="en-US" sz="1400" b="1" dirty="0"/>
              <a:t>Journal</a:t>
            </a:r>
          </a:p>
        </p:txBody>
      </p:sp>
    </p:spTree>
    <p:extLst>
      <p:ext uri="{BB962C8B-B14F-4D97-AF65-F5344CB8AC3E}">
        <p14:creationId xmlns:p14="http://schemas.microsoft.com/office/powerpoint/2010/main" val="1188981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1110</TotalTime>
  <Words>221</Words>
  <Application>Microsoft Macintosh PowerPoint</Application>
  <PresentationFormat>Letter Paper (8.5x11 in)</PresentationFormat>
  <Paragraphs>45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Seitz</dc:creator>
  <cp:lastModifiedBy>Clayton Seitz</cp:lastModifiedBy>
  <cp:revision>106</cp:revision>
  <dcterms:created xsi:type="dcterms:W3CDTF">2021-01-17T00:10:17Z</dcterms:created>
  <dcterms:modified xsi:type="dcterms:W3CDTF">2021-02-01T21:00:05Z</dcterms:modified>
</cp:coreProperties>
</file>